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C6990-8736-FB61-4F22-C85EDEB8FF09}" v="388" dt="2025-05-22T22:59:39.538"/>
    <p1510:client id="{8C029877-433F-4595-99E4-6311F1A556BF}" v="68" dt="2025-05-22T23:05:4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cer, în aer liber, îmbrăcăminte, persoană&#10;&#10;Conținutul generat de inteligența artificială poate fi incorect.">
            <a:extLst>
              <a:ext uri="{FF2B5EF4-FFF2-40B4-BE49-F238E27FC236}">
                <a16:creationId xmlns:a16="http://schemas.microsoft.com/office/drawing/2014/main" id="{E744D14E-B77D-DE07-C7A3-DE6088BF7F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4179" b="821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38900"/>
            <a:ext cx="9144000" cy="2900518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FFFFFF"/>
                </a:solidFill>
                <a:ea typeface="+mj-lt"/>
                <a:cs typeface="+mj-lt"/>
              </a:rPr>
              <a:t>DISEMINAREA PROIECTULUI ERASMUS+ AL LICEULUI TEORETIC „HENRI COANDĂ” BACĂU PENTRU ȘCOLI ACREDITATE </a:t>
            </a:r>
            <a:endParaRPr lang="ro-RO" sz="2900" b="1" dirty="0">
              <a:solidFill>
                <a:srgbClr val="FFFFFF"/>
              </a:solidFill>
            </a:endParaRPr>
          </a:p>
          <a:p>
            <a:r>
              <a:rPr lang="en-US" sz="2900" b="1" dirty="0">
                <a:solidFill>
                  <a:srgbClr val="FFFFFF"/>
                </a:solidFill>
                <a:ea typeface="+mj-lt"/>
                <a:cs typeface="+mj-lt"/>
              </a:rPr>
              <a:t>  - COD DE ACREDITARE: 2022-1-RO01-KA120-SCH-000105409 -</a:t>
            </a:r>
            <a:br>
              <a:rPr lang="en-US" sz="2900" b="1" dirty="0">
                <a:ea typeface="+mj-lt"/>
                <a:cs typeface="+mj-lt"/>
              </a:rPr>
            </a:br>
            <a:endParaRPr lang="en-US" sz="2900" b="1" dirty="0">
              <a:solidFill>
                <a:srgbClr val="FFFFFF"/>
              </a:solidFill>
              <a:ea typeface="+mj-lt"/>
              <a:cs typeface="+mj-lt"/>
            </a:endParaRPr>
          </a:p>
          <a:p>
            <a:r>
              <a:rPr lang="en-US" sz="2900" b="1" dirty="0">
                <a:solidFill>
                  <a:srgbClr val="FFFFFF"/>
                </a:solidFill>
                <a:ea typeface="+mj-lt"/>
                <a:cs typeface="+mj-lt"/>
              </a:rPr>
              <a:t>NUMĂR PROIECT: 2024-1-RO01-KA121-SCH-000236230</a:t>
            </a:r>
            <a:endParaRPr lang="en-US" sz="2900" b="1" dirty="0">
              <a:solidFill>
                <a:srgbClr val="FFFFFF"/>
              </a:solidFill>
            </a:endParaRPr>
          </a:p>
          <a:p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81634"/>
            <a:ext cx="5675924" cy="48293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Realizat</a:t>
            </a:r>
            <a:r>
              <a:rPr lang="en-US" b="1" dirty="0">
                <a:solidFill>
                  <a:srgbClr val="FFFFFF"/>
                </a:solidFill>
              </a:rPr>
              <a:t> de </a:t>
            </a:r>
            <a:r>
              <a:rPr lang="en-US" b="1" dirty="0" err="1">
                <a:solidFill>
                  <a:srgbClr val="FFFFFF"/>
                </a:solidFill>
              </a:rPr>
              <a:t>elevii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r>
              <a:rPr lang="en-US" b="1" dirty="0" err="1">
                <a:solidFill>
                  <a:srgbClr val="FFFFFF"/>
                </a:solidFill>
              </a:rPr>
              <a:t>Pauceanu</a:t>
            </a:r>
            <a:r>
              <a:rPr lang="en-US" b="1" dirty="0">
                <a:solidFill>
                  <a:srgbClr val="FFFFFF"/>
                </a:solidFill>
              </a:rPr>
              <a:t> Gabriel </a:t>
            </a:r>
            <a:r>
              <a:rPr lang="en-US" b="1" dirty="0" err="1">
                <a:solidFill>
                  <a:srgbClr val="FFFFFF"/>
                </a:solidFill>
              </a:rPr>
              <a:t>si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Relea</a:t>
            </a:r>
            <a:r>
              <a:rPr lang="en-US" b="1" dirty="0">
                <a:solidFill>
                  <a:srgbClr val="FFFFFF"/>
                </a:solidFill>
              </a:rPr>
              <a:t> Stefan</a:t>
            </a:r>
          </a:p>
        </p:txBody>
      </p:sp>
      <p:pic>
        <p:nvPicPr>
          <p:cNvPr id="5" name="Imagine 4" descr="O imagine care conține siglă, simbol, emblemă, Marcă comercială&#10;&#10;Conținutul generat de inteligența artificială poate fi incorect.">
            <a:extLst>
              <a:ext uri="{FF2B5EF4-FFF2-40B4-BE49-F238E27FC236}">
                <a16:creationId xmlns:a16="http://schemas.microsoft.com/office/drawing/2014/main" id="{39DB7168-4647-AF90-BA07-5BE06242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7" y="273050"/>
            <a:ext cx="2854570" cy="1319824"/>
          </a:xfrm>
          <a:prstGeom prst="rect">
            <a:avLst/>
          </a:prstGeom>
        </p:spPr>
      </p:pic>
      <p:pic>
        <p:nvPicPr>
          <p:cNvPr id="6" name="Imagine 5" descr="O imagine care conține Font, siglă, simbol, Grafică&#10;&#10;Conținutul generat de inteligența artificială poate fi incorect.">
            <a:extLst>
              <a:ext uri="{FF2B5EF4-FFF2-40B4-BE49-F238E27FC236}">
                <a16:creationId xmlns:a16="http://schemas.microsoft.com/office/drawing/2014/main" id="{4F973F95-A454-AF8E-FDD1-9BC8A76A1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295" y="268654"/>
            <a:ext cx="40100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84D9-FE34-92E0-979B-3B1B65AA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" y="-20624"/>
            <a:ext cx="7159410" cy="56101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err="1">
                <a:solidFill>
                  <a:schemeClr val="tx2"/>
                </a:solidFill>
                <a:latin typeface="Aptos"/>
              </a:rPr>
              <a:t>Suntem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foarte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recunoscători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și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onorați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că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 am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facut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parte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din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acest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proiect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al 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Liceulului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Teoretic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“Henri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Coandă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” ,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vrem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să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vă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mulțumim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dragii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noștri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profesori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-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Namoloșanu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Tatiana,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Negulescu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Claudia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și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Mocanu Alis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și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doamna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directoare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Bortoș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Monica,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pentru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toată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munca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din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spatele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acestei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experiențe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și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pentru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răbdarea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pe care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ați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avut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-o cu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noi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!  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Împreună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ne-am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creat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amintiri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care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vor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rămane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pe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viață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!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Vă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mulțumim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 din tot </a:t>
            </a:r>
            <a:r>
              <a:rPr lang="en-US" sz="2400" err="1">
                <a:solidFill>
                  <a:schemeClr val="tx2"/>
                </a:solidFill>
                <a:latin typeface="Aptos"/>
              </a:rPr>
              <a:t>sufletul</a:t>
            </a:r>
            <a:r>
              <a:rPr lang="en-US" sz="2400" dirty="0">
                <a:solidFill>
                  <a:schemeClr val="tx2"/>
                </a:solidFill>
                <a:latin typeface="Aptos"/>
              </a:rPr>
              <a:t>!!</a:t>
            </a:r>
            <a:br>
              <a:rPr lang="en-US" sz="2400" dirty="0">
                <a:latin typeface="Aptos"/>
              </a:rPr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We are very grateful and honored to have been part of this project of the “Henri </a:t>
            </a:r>
            <a:r>
              <a:rPr lang="en-US" sz="2400" err="1">
                <a:solidFill>
                  <a:schemeClr val="tx2"/>
                </a:solidFill>
                <a:ea typeface="+mn-lt"/>
                <a:cs typeface="+mn-lt"/>
              </a:rPr>
              <a:t>Coandă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” Theoretical High School, we want to thank our dear teachers - </a:t>
            </a:r>
            <a:r>
              <a:rPr lang="en-US" sz="2400" err="1">
                <a:solidFill>
                  <a:schemeClr val="tx2"/>
                </a:solidFill>
                <a:ea typeface="+mn-lt"/>
                <a:cs typeface="+mn-lt"/>
              </a:rPr>
              <a:t>Namoloșanu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Tatiana, </a:t>
            </a:r>
            <a:r>
              <a:rPr lang="en-US" sz="2400" err="1">
                <a:solidFill>
                  <a:schemeClr val="tx2"/>
                </a:solidFill>
                <a:ea typeface="+mn-lt"/>
                <a:cs typeface="+mn-lt"/>
              </a:rPr>
              <a:t>Negulescu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Claudia and Mocanu Alis and the principal </a:t>
            </a:r>
            <a:r>
              <a:rPr lang="en-US" sz="2400" err="1">
                <a:solidFill>
                  <a:schemeClr val="tx2"/>
                </a:solidFill>
                <a:ea typeface="+mn-lt"/>
                <a:cs typeface="+mn-lt"/>
              </a:rPr>
              <a:t>Bortoș</a:t>
            </a:r>
            <a:r>
              <a:rPr lang="en-US" sz="2400" dirty="0">
                <a:solidFill>
                  <a:schemeClr val="tx2"/>
                </a:solidFill>
                <a:ea typeface="+mn-lt"/>
                <a:cs typeface="+mn-lt"/>
              </a:rPr>
              <a:t> Monica, for all the work behind this experience and for the patience you had with us! Together we created memories that will last a lifetime! We thank you from the bottom of our hearts!!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thank you card with white flowers&#10;&#10;AI-generated content may be incorrect.">
            <a:extLst>
              <a:ext uri="{FF2B5EF4-FFF2-40B4-BE49-F238E27FC236}">
                <a16:creationId xmlns:a16="http://schemas.microsoft.com/office/drawing/2014/main" id="{4B1A06C9-1861-2B01-CF5A-36F3ABD8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2512538"/>
            <a:ext cx="4142232" cy="275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12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45AC87-1D03-4452-BBE4-712E1079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66E38-056D-4A0A-BF1D-682AB0529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D0A197-F7EC-4629-86FB-48D5D3B82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835780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51444-A29D-44A8-9E2E-263F0C215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826288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5280A335-D530-6B6A-6981-2BCEE267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88826"/>
            <a:ext cx="9448801" cy="1047132"/>
          </a:xfrm>
        </p:spPr>
        <p:txBody>
          <a:bodyPr anchor="ctr">
            <a:normAutofit/>
          </a:bodyPr>
          <a:lstStyle/>
          <a:p>
            <a:r>
              <a:rPr lang="ro-RO" sz="3700">
                <a:solidFill>
                  <a:srgbClr val="FFFFFF"/>
                </a:solidFill>
              </a:rPr>
              <a:t>ERASMUS 2025 Liceul Teoretic "Henri Coanda"</a:t>
            </a:r>
          </a:p>
        </p:txBody>
      </p:sp>
      <p:pic>
        <p:nvPicPr>
          <p:cNvPr id="6" name="Imagine 5" descr="O imagine care conține steag, cer, albastru, Albastru electric&#10;&#10;Conținutul generat de inteligența artificială poate fi incorect.">
            <a:extLst>
              <a:ext uri="{FF2B5EF4-FFF2-40B4-BE49-F238E27FC236}">
                <a16:creationId xmlns:a16="http://schemas.microsoft.com/office/drawing/2014/main" id="{4F07CCB6-D5B5-9FC6-D704-336130CEC2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48" r="3008" b="3"/>
          <a:stretch>
            <a:fillRect/>
          </a:stretch>
        </p:blipFill>
        <p:spPr>
          <a:xfrm>
            <a:off x="1826653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4" name="Imagine 3" descr="O imagine care conține în aer liber, cer, încălțăminte, îmbrăcăminte&#10;&#10;Conținutul generat de inteligența artificială poate fi incorect.">
            <a:extLst>
              <a:ext uri="{FF2B5EF4-FFF2-40B4-BE49-F238E27FC236}">
                <a16:creationId xmlns:a16="http://schemas.microsoft.com/office/drawing/2014/main" id="{130AFA5B-E579-BD0A-E632-31603CE7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907" r="1" b="2094"/>
          <a:stretch>
            <a:fillRect/>
          </a:stretch>
        </p:blipFill>
        <p:spPr>
          <a:xfrm>
            <a:off x="4813890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pic>
        <p:nvPicPr>
          <p:cNvPr id="5" name="Imagine 4" descr="O imagine care conține steag, în aer liber, cer, nor&#10;&#10;Conținutul generat de inteligența artificială poate fi incorect.">
            <a:extLst>
              <a:ext uri="{FF2B5EF4-FFF2-40B4-BE49-F238E27FC236}">
                <a16:creationId xmlns:a16="http://schemas.microsoft.com/office/drawing/2014/main" id="{1E4B9CE5-20D0-57FD-2D19-299F24C451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20" r="15335"/>
          <a:stretch>
            <a:fillRect/>
          </a:stretch>
        </p:blipFill>
        <p:spPr>
          <a:xfrm>
            <a:off x="7801127" y="1801891"/>
            <a:ext cx="2593464" cy="2593464"/>
          </a:xfrm>
          <a:custGeom>
            <a:avLst/>
            <a:gdLst/>
            <a:ahLst/>
            <a:cxnLst/>
            <a:rect l="l" t="t" r="r" b="b"/>
            <a:pathLst>
              <a:path w="2593464" h="2593464">
                <a:moveTo>
                  <a:pt x="1296732" y="0"/>
                </a:moveTo>
                <a:cubicBezTo>
                  <a:pt x="2012897" y="0"/>
                  <a:pt x="2593464" y="580567"/>
                  <a:pt x="2593464" y="1296732"/>
                </a:cubicBezTo>
                <a:cubicBezTo>
                  <a:pt x="2593464" y="2012897"/>
                  <a:pt x="2012897" y="2593464"/>
                  <a:pt x="1296732" y="2593464"/>
                </a:cubicBezTo>
                <a:cubicBezTo>
                  <a:pt x="580567" y="2593464"/>
                  <a:pt x="0" y="2012897"/>
                  <a:pt x="0" y="1296732"/>
                </a:cubicBezTo>
                <a:cubicBezTo>
                  <a:pt x="0" y="580567"/>
                  <a:pt x="580567" y="0"/>
                  <a:pt x="1296732" y="0"/>
                </a:cubicBez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8F06B24-818D-F30E-BDC0-372F11AB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4786744"/>
            <a:ext cx="9448800" cy="14426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sz="2000"/>
              <a:t>Anul acesta, intre 2 si 9 mai, un grup de 18 elevi si 4 profesori am fost in Salonic, in Grecia, in cadrul unui proiect ERASMUS+</a:t>
            </a:r>
          </a:p>
          <a:p>
            <a:r>
              <a:rPr lang="ro-RO" sz="2000">
                <a:ea typeface="+mn-lt"/>
                <a:cs typeface="+mn-lt"/>
              </a:rPr>
              <a:t>This year, between May 2 and 9, a group of 18 students and 4 teachers went to Thessaloniki, Greece, as part of an ERASMUS+ project.</a:t>
            </a:r>
            <a:endParaRPr lang="ro-RO" sz="2000"/>
          </a:p>
        </p:txBody>
      </p:sp>
    </p:spTree>
    <p:extLst>
      <p:ext uri="{BB962C8B-B14F-4D97-AF65-F5344CB8AC3E}">
        <p14:creationId xmlns:p14="http://schemas.microsoft.com/office/powerpoint/2010/main" val="84030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îmbrăcăminte, perete, de interior, persoană&#10;&#10;Conținutul generat de inteligența artificială poate fi incorect.">
            <a:extLst>
              <a:ext uri="{FF2B5EF4-FFF2-40B4-BE49-F238E27FC236}">
                <a16:creationId xmlns:a16="http://schemas.microsoft.com/office/drawing/2014/main" id="{12317402-A77A-DBB8-2FF3-AB026633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691C8F-0EC5-AAA0-DB12-23881566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175" y="545767"/>
            <a:ext cx="4308102" cy="50679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1800" dirty="0">
                <a:latin typeface="Amasis MT Pro Black"/>
              </a:rPr>
              <a:t>Primirea noastră a fost deosebit de călduroasă, am fost întâmpinați de colegii greci, voluntari și/sau coordonatori ai unor cluburi din cadrul școlii, care ne-au prezentat un PowerPoint despre istoria și realizările liceului lor, au interacționat cu noi și au răspuns întrebărilor noastre.</a:t>
            </a:r>
            <a:br>
              <a:rPr lang="ro-RO" sz="1800" dirty="0">
                <a:latin typeface="Amasis MT Pro Black"/>
              </a:rPr>
            </a:br>
            <a:r>
              <a:rPr lang="ro-RO" sz="1800" dirty="0">
                <a:latin typeface="Amasis MT Pro Black"/>
              </a:rPr>
              <a:t> </a:t>
            </a:r>
            <a:endParaRPr lang="ro-RO" sz="1800" dirty="0">
              <a:latin typeface="Amasis MT Pro Black"/>
              <a:ea typeface="+mn-lt"/>
              <a:cs typeface="+mn-lt"/>
            </a:endParaRPr>
          </a:p>
          <a:p>
            <a:endParaRPr lang="ro-RO" sz="1800" dirty="0">
              <a:latin typeface="Amasis MT Pro Black"/>
              <a:ea typeface="+mn-lt"/>
              <a:cs typeface="+mn-lt"/>
            </a:endParaRPr>
          </a:p>
          <a:p>
            <a:r>
              <a:rPr lang="ro-RO" sz="1800" err="1">
                <a:latin typeface="Amasis MT Pro Black"/>
                <a:ea typeface="+mn-lt"/>
                <a:cs typeface="+mn-lt"/>
              </a:rPr>
              <a:t>Our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welcome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was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particularly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warm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,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we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were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greeted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by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Greek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colleagues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,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volunteers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and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/or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coordinators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of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clubs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within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the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school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,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who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presented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us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with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a PowerPoint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about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the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history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and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achievements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of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their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high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school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,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interacted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with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us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and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answered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our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 </a:t>
            </a:r>
            <a:r>
              <a:rPr lang="ro-RO" sz="1800" err="1">
                <a:latin typeface="Amasis MT Pro Black"/>
                <a:ea typeface="+mn-lt"/>
                <a:cs typeface="+mn-lt"/>
              </a:rPr>
              <a:t>questions</a:t>
            </a:r>
            <a:r>
              <a:rPr lang="ro-RO" sz="1800" dirty="0">
                <a:latin typeface="Amasis MT Pro Black"/>
                <a:ea typeface="+mn-lt"/>
                <a:cs typeface="+mn-lt"/>
              </a:rPr>
              <a:t>.</a:t>
            </a:r>
            <a:endParaRPr lang="ro-RO" sz="1800" dirty="0">
              <a:latin typeface="Amasis MT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286684095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îmbrăcăminte, persoană, Chip de om, de interior&#10;&#10;Conținutul generat de inteligența artificială poate fi incorect.">
            <a:extLst>
              <a:ext uri="{FF2B5EF4-FFF2-40B4-BE49-F238E27FC236}">
                <a16:creationId xmlns:a16="http://schemas.microsoft.com/office/drawing/2014/main" id="{E34919D6-D1FC-9D74-72E7-415D06D6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38" r="16710"/>
          <a:stretch>
            <a:fillRect/>
          </a:stretch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DA2972-FC63-9782-8D57-52A4FDC6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148488"/>
            <a:ext cx="3810000" cy="60999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cadrul proiectului am avut ocazia sa participam la ore de curs </a:t>
            </a:r>
            <a:r>
              <a:rPr lang="ro-RO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alaturi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elevii greci. Unde ne-a fost prezentat cum decurge o ora si pot spune ca am </a:t>
            </a:r>
            <a:r>
              <a:rPr lang="ro-RO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ramas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placut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o-RO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surprinsi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modul lor de </a:t>
            </a:r>
            <a:r>
              <a:rPr lang="ro-RO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invatare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As part of the project, we had the opportunity to participate in classes with Greek students. Where we were shown how a class goes and I can say that we were pleasantly surprised by their way of learning.</a:t>
            </a:r>
            <a:endParaRPr lang="ro-RO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ine 4" descr="O imagine care conține îmbrăcăminte, persoană, de interior, Chip de om&#10;&#10;Conținutul generat de inteligența artificială poate fi incorect.">
            <a:extLst>
              <a:ext uri="{FF2B5EF4-FFF2-40B4-BE49-F238E27FC236}">
                <a16:creationId xmlns:a16="http://schemas.microsoft.com/office/drawing/2014/main" id="{3AEDC97C-6007-9562-1F45-91628D4847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784"/>
          <a:stretch>
            <a:fillRect/>
          </a:stretch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10903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 descr="O imagine care conține în aer liber, cer, încălțăminte, clădire&#10;&#10;Conținutul generat de inteligența artificială poate fi incorect.">
            <a:extLst>
              <a:ext uri="{FF2B5EF4-FFF2-40B4-BE49-F238E27FC236}">
                <a16:creationId xmlns:a16="http://schemas.microsoft.com/office/drawing/2014/main" id="{3A93D7E1-AA73-B150-D0C1-676E966F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49" b="13177"/>
          <a:stretch>
            <a:fillRect/>
          </a:stretch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4D5D1BC1-63F7-7762-AA0F-E7E09A1A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Am vizitat si monumente istorice</a:t>
            </a:r>
            <a:b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We also visited historical monuments.</a:t>
            </a:r>
          </a:p>
        </p:txBody>
      </p:sp>
      <p:pic>
        <p:nvPicPr>
          <p:cNvPr id="4" name="Substituent conținut 3" descr="O imagine care conține în aer liber, cer, persoană, încălțăminte&#10;&#10;Conținutul generat de inteligența artificială poate fi incorect.">
            <a:extLst>
              <a:ext uri="{FF2B5EF4-FFF2-40B4-BE49-F238E27FC236}">
                <a16:creationId xmlns:a16="http://schemas.microsoft.com/office/drawing/2014/main" id="{ADE418F7-E4AF-64C0-A052-00CFA1FA5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9158" r="1148" b="-1"/>
          <a:stretch>
            <a:fillRect/>
          </a:stretch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445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27BB90EA-4759-F33F-5B2E-51F3EAB9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Museum of Illusions</a:t>
            </a:r>
          </a:p>
        </p:txBody>
      </p:sp>
      <p:pic>
        <p:nvPicPr>
          <p:cNvPr id="4" name="Substituent conținut 3" descr="O imagine care conține îmbrăcăminte, încălțăminte, persoană, blugi&#10;&#10;Conținutul generat de inteligența artificială poate fi incorect.">
            <a:extLst>
              <a:ext uri="{FF2B5EF4-FFF2-40B4-BE49-F238E27FC236}">
                <a16:creationId xmlns:a16="http://schemas.microsoft.com/office/drawing/2014/main" id="{E3279DEF-4964-C8FC-E318-C312BA3D8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2" b="26448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151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061BA2E-A388-41C5-B73A-B0FEB6B10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 descr="O imagine care conține în aer liber, apă, lac, cer&#10;&#10;Conținutul generat de inteligența artificială poate fi incorect.">
            <a:extLst>
              <a:ext uri="{FF2B5EF4-FFF2-40B4-BE49-F238E27FC236}">
                <a16:creationId xmlns:a16="http://schemas.microsoft.com/office/drawing/2014/main" id="{C10D3862-1B9B-2D57-B1F3-986CB87B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625"/>
          <a:stretch>
            <a:fillRect/>
          </a:stretch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pic>
        <p:nvPicPr>
          <p:cNvPr id="4" name="Substituent conținut 3" descr="O imagine care conține în aer liber, apă, cer, nor&#10;&#10;Conținutul generat de inteligența artificială poate fi incorect.">
            <a:extLst>
              <a:ext uri="{FF2B5EF4-FFF2-40B4-BE49-F238E27FC236}">
                <a16:creationId xmlns:a16="http://schemas.microsoft.com/office/drawing/2014/main" id="{86007804-A3D1-5681-9AB8-8C639E4B4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15604"/>
          <a:stretch>
            <a:fillRect/>
          </a:stretch>
        </p:blipFill>
        <p:spPr>
          <a:xfrm>
            <a:off x="6094476" y="10"/>
            <a:ext cx="6094477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E192A2-3ED3-4081-8A86-A22B51141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152902" y="-1181101"/>
            <a:ext cx="3886200" cy="12192001"/>
          </a:xfrm>
          <a:prstGeom prst="rect">
            <a:avLst/>
          </a:prstGeom>
          <a:gradFill>
            <a:gsLst>
              <a:gs pos="41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E5E6F986-0C79-49C8-3A8D-D17E575D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999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Croaziera pe Marea Egee</a:t>
            </a:r>
            <a:b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Aegean Sea Cruise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575039"/>
            <a:ext cx="97840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599614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ine 4" descr="O imagine care conține îmbrăcăminte, persoană, femeie, Chip de om&#10;&#10;Conținutul generat de inteligența artificială poate fi incorect.">
            <a:extLst>
              <a:ext uri="{FF2B5EF4-FFF2-40B4-BE49-F238E27FC236}">
                <a16:creationId xmlns:a16="http://schemas.microsoft.com/office/drawing/2014/main" id="{5A8994D1-CD9F-839A-BF68-1F016CD8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46" r="3479"/>
          <a:stretch>
            <a:fillRect/>
          </a:stretch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Substituent conținut 3" descr="O imagine care conține îmbrăcăminte, persoană, femeie, blugi&#10;&#10;Conținutul generat de inteligența artificială poate fi incorect.">
            <a:extLst>
              <a:ext uri="{FF2B5EF4-FFF2-40B4-BE49-F238E27FC236}">
                <a16:creationId xmlns:a16="http://schemas.microsoft.com/office/drawing/2014/main" id="{5321404A-D9E0-720E-2B02-429A1FA79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534" r="2378"/>
          <a:stretch>
            <a:fillRect/>
          </a:stretch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22" name="Freeform: Shape 11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13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5081CB03-349A-D942-8F9B-87209801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 fost invatati si am predat la randul nostru dansuri populare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 were taught and taught folk dances in turn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293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E7A7C555-CB1C-EE85-7CE9-E8507FAE5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270A437-DA90-46B2-3189-3EC75E623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WE LOVE POZAR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28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DISEMINAREA PROIECTULUI ERASMUS+ AL LICEULUI TEORETIC „HENRI COANDĂ” BACĂU PENTRU ȘCOLI ACREDITATE    - COD DE ACREDITARE: 2022-1-RO01-KA120-SCH-000105409 -  NUMĂR PROIECT: 2024-1-RO01-KA121-SCH-000236230 </vt:lpstr>
      <vt:lpstr>ERASMUS 2025 Liceul Teoretic "Henri Coanda"</vt:lpstr>
      <vt:lpstr>PowerPoint Presentation</vt:lpstr>
      <vt:lpstr>PowerPoint Presentation</vt:lpstr>
      <vt:lpstr>Am vizitat si monumente istorice We also visited historical monuments.</vt:lpstr>
      <vt:lpstr>Museum of Illusions</vt:lpstr>
      <vt:lpstr>Croaziera pe Marea Egee Aegean Sea Cruise</vt:lpstr>
      <vt:lpstr>Am fost invatati si am predat la randul nostru dansuri populare We were taught and taught folk dances in turn</vt:lpstr>
      <vt:lpstr>WE LOVE POZAR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162</cp:revision>
  <dcterms:created xsi:type="dcterms:W3CDTF">2013-07-15T20:26:40Z</dcterms:created>
  <dcterms:modified xsi:type="dcterms:W3CDTF">2025-05-22T23:05:55Z</dcterms:modified>
</cp:coreProperties>
</file>